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Amatic SC"/>
      <p:regular r:id="rId30"/>
      <p:bold r:id="rId31"/>
    </p:embeddedFont>
    <p:embeddedFont>
      <p:font typeface="Antic"/>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ntic-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69f4bbc36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69f4bbc36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Rashini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69f4bbc36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69f4bbc36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Claire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code, again, we used a for loop, if statement, and the function enumerate  and used the variables…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ended up finding 211 differences between the hippo and wild boars dna which meant they were around 25% similar.</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69f4bbc36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69f4bbc36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a:t>
            </a:r>
            <a:r>
              <a:rPr lang="en"/>
              <a:t>- completed</a:t>
            </a:r>
            <a:endParaRPr/>
          </a:p>
          <a:p>
            <a:pPr indent="-298450" lvl="0" marL="457200" rtl="0" algn="l">
              <a:spcBef>
                <a:spcPts val="0"/>
              </a:spcBef>
              <a:spcAft>
                <a:spcPts val="0"/>
              </a:spcAft>
              <a:buSzPts val="1100"/>
              <a:buChar char="-"/>
            </a:pPr>
            <a:r>
              <a:rPr lang="en"/>
              <a:t>why we chose a bar graph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e6a7c2738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e6a7c2738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progress</a:t>
            </a:r>
            <a:endParaRPr/>
          </a:p>
          <a:p>
            <a:pPr indent="0" lvl="0" marL="0" rtl="0" algn="l">
              <a:spcBef>
                <a:spcPts val="0"/>
              </a:spcBef>
              <a:spcAft>
                <a:spcPts val="0"/>
              </a:spcAft>
              <a:buNone/>
            </a:pPr>
            <a:r>
              <a:rPr lang="en"/>
              <a:t>Claire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69f4bbc36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69f4bbc36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Isabella </a:t>
            </a:r>
            <a:endParaRPr/>
          </a:p>
          <a:p>
            <a:pPr indent="0" lvl="0" marL="0" rtl="0" algn="l">
              <a:spcBef>
                <a:spcPts val="0"/>
              </a:spcBef>
              <a:spcAft>
                <a:spcPts val="0"/>
              </a:spcAft>
              <a:buNone/>
            </a:pPr>
            <a:r>
              <a:rPr lang="en"/>
              <a:t>We used open and read to read in the text </a:t>
            </a:r>
            <a:r>
              <a:rPr lang="en"/>
              <a:t>field</a:t>
            </a:r>
            <a:r>
              <a:rPr lang="en"/>
              <a:t> with the animals hemoglobin. Then we printed the length of each file to find out </a:t>
            </a:r>
            <a:r>
              <a:rPr lang="en"/>
              <a:t>which</a:t>
            </a:r>
            <a:r>
              <a:rPr lang="en"/>
              <a:t> was the shortest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6a7c2738d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6a7c2738d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Isabella </a:t>
            </a:r>
            <a:endParaRPr/>
          </a:p>
          <a:p>
            <a:pPr indent="0" lvl="0" marL="0" rtl="0" algn="l">
              <a:spcBef>
                <a:spcPts val="0"/>
              </a:spcBef>
              <a:spcAft>
                <a:spcPts val="0"/>
              </a:spcAft>
              <a:buNone/>
            </a:pPr>
            <a:r>
              <a:rPr lang="en"/>
              <a:t>Here we did the same thing we did to find the similarity percentages between the other txt files except in this one we found the differences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a7c2738d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6a7c2738d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6a7c2738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6a7c2738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 </a:t>
            </a:r>
            <a:endParaRPr/>
          </a:p>
          <a:p>
            <a:pPr indent="0" lvl="0" marL="0" rtl="0" algn="l">
              <a:spcBef>
                <a:spcPts val="0"/>
              </a:spcBef>
              <a:spcAft>
                <a:spcPts val="0"/>
              </a:spcAft>
              <a:buNone/>
            </a:pPr>
            <a:r>
              <a:rPr lang="en"/>
              <a:t>So, this was bonus challenge 2, and we discovered that the humans where most closely related to the </a:t>
            </a:r>
            <a:r>
              <a:rPr lang="en"/>
              <a:t>chimp, because as you can see in the bar graph, they had the least differences compares to the other animals. </a:t>
            </a:r>
            <a:endParaRPr/>
          </a:p>
          <a:p>
            <a:pPr indent="0" lvl="0" marL="0" rtl="0" algn="l">
              <a:spcBef>
                <a:spcPts val="0"/>
              </a:spcBef>
              <a:spcAft>
                <a:spcPts val="0"/>
              </a:spcAft>
              <a:buNone/>
            </a:pPr>
            <a:r>
              <a:rPr lang="en"/>
              <a:t>(here we have them ordered in numerical order from least to greatest, with the chimp being in the beginning)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69f4bbc36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69f4bbc36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69f4bbc36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69f4bbc36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 - in progress</a:t>
            </a:r>
            <a:endParaRPr/>
          </a:p>
          <a:p>
            <a:pPr indent="0" lvl="0" marL="0" rtl="0" algn="l">
              <a:spcBef>
                <a:spcPts val="0"/>
              </a:spcBef>
              <a:spcAft>
                <a:spcPts val="0"/>
              </a:spcAft>
              <a:buNone/>
            </a:pPr>
            <a:r>
              <a:rPr lang="en"/>
              <a:t>We have concluded that our hypothesis is correct. The hippopotamus and minke whale are the most similar to one another since we saw that on our graph their similarity percentage was over 50% while the minke whale and wild boar as well as the wild boar and hippopotamus both had similarity percentages that were below 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next steps for our project would be to compare more animals and figure out how in what ways they are similar specifically. As well as creating more graphs or visualizations to </a:t>
            </a:r>
            <a:r>
              <a:rPr lang="en"/>
              <a:t>represent</a:t>
            </a:r>
            <a:r>
              <a:rPr lang="en"/>
              <a:t> out data.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69f4bbc3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e69f4bbc3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 does in order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69f4bbc36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69f4bbc36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6a7c273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6a7c273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 </a:t>
            </a:r>
            <a:endParaRPr/>
          </a:p>
          <a:p>
            <a:pPr indent="0" lvl="0" marL="0" rtl="0" algn="l">
              <a:spcBef>
                <a:spcPts val="0"/>
              </a:spcBef>
              <a:spcAft>
                <a:spcPts val="0"/>
              </a:spcAft>
              <a:buNone/>
            </a:pPr>
            <a:r>
              <a:rPr lang="en"/>
              <a:t>Completed</a:t>
            </a:r>
            <a:endParaRPr/>
          </a:p>
          <a:p>
            <a:pPr indent="0" lvl="0" marL="0" rtl="0" algn="l">
              <a:spcBef>
                <a:spcPts val="0"/>
              </a:spcBef>
              <a:spcAft>
                <a:spcPts val="0"/>
              </a:spcAft>
              <a:buNone/>
            </a:pPr>
            <a:r>
              <a:rPr lang="en"/>
              <a:t>Our project goals were to…</a:t>
            </a:r>
            <a:endParaRPr/>
          </a:p>
          <a:p>
            <a:pPr indent="0" lvl="0" marL="0" rtl="0" algn="l">
              <a:spcBef>
                <a:spcPts val="0"/>
              </a:spcBef>
              <a:spcAft>
                <a:spcPts val="0"/>
              </a:spcAft>
              <a:buNone/>
            </a:pPr>
            <a:r>
              <a:rPr lang="en"/>
              <a:t>Why code?</a:t>
            </a:r>
            <a:endParaRPr/>
          </a:p>
          <a:p>
            <a:pPr indent="0" lvl="0" marL="0" rtl="0" algn="l">
              <a:spcBef>
                <a:spcPts val="0"/>
              </a:spcBef>
              <a:spcAft>
                <a:spcPts val="0"/>
              </a:spcAft>
              <a:buNone/>
            </a:pPr>
            <a:r>
              <a:rPr lang="en"/>
              <a:t>Code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69f4bbc36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69f4bbc36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02124"/>
                </a:solidFill>
                <a:highlight>
                  <a:srgbClr val="FFFFFF"/>
                </a:highlight>
                <a:latin typeface="Roboto"/>
                <a:ea typeface="Roboto"/>
                <a:cs typeface="Roboto"/>
                <a:sym typeface="Roboto"/>
              </a:rPr>
              <a:t>Claire - completed but can add</a:t>
            </a:r>
            <a:endParaRPr b="1"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200">
                <a:solidFill>
                  <a:srgbClr val="202124"/>
                </a:solidFill>
                <a:highlight>
                  <a:srgbClr val="FFFFFF"/>
                </a:highlight>
                <a:latin typeface="Roboto"/>
                <a:ea typeface="Roboto"/>
                <a:cs typeface="Roboto"/>
                <a:sym typeface="Roboto"/>
              </a:rPr>
              <a:t>Hippopotamuses are semi-aquatic mammals that are found in Sub Saharan Africa areas but more specifically areas that are abundant with water and spend most of their time in the water to keep cool. They mainly feed on grass and </a:t>
            </a:r>
            <a:r>
              <a:rPr b="1" lang="en" sz="1200">
                <a:solidFill>
                  <a:srgbClr val="202124"/>
                </a:solidFill>
                <a:highlight>
                  <a:srgbClr val="FFFFFF"/>
                </a:highlight>
                <a:latin typeface="Roboto"/>
                <a:ea typeface="Roboto"/>
                <a:cs typeface="Roboto"/>
                <a:sym typeface="Roboto"/>
              </a:rPr>
              <a:t>occasionally</a:t>
            </a:r>
            <a:r>
              <a:rPr b="1" lang="en" sz="1200">
                <a:solidFill>
                  <a:srgbClr val="202124"/>
                </a:solidFill>
                <a:highlight>
                  <a:srgbClr val="FFFFFF"/>
                </a:highlight>
                <a:latin typeface="Roboto"/>
                <a:ea typeface="Roboto"/>
                <a:cs typeface="Roboto"/>
                <a:sym typeface="Roboto"/>
              </a:rPr>
              <a:t> fruits if they are </a:t>
            </a:r>
            <a:r>
              <a:rPr b="1" lang="en" sz="1200">
                <a:solidFill>
                  <a:srgbClr val="202124"/>
                </a:solidFill>
                <a:highlight>
                  <a:srgbClr val="FFFFFF"/>
                </a:highlight>
                <a:latin typeface="Roboto"/>
                <a:ea typeface="Roboto"/>
                <a:cs typeface="Roboto"/>
                <a:sym typeface="Roboto"/>
              </a:rPr>
              <a:t>available</a:t>
            </a:r>
            <a:r>
              <a:rPr b="1" lang="en" sz="1200">
                <a:solidFill>
                  <a:srgbClr val="202124"/>
                </a:solidFill>
                <a:highlight>
                  <a:srgbClr val="FFFFFF"/>
                </a:highlight>
                <a:latin typeface="Roboto"/>
                <a:ea typeface="Roboto"/>
                <a:cs typeface="Roboto"/>
                <a:sym typeface="Roboto"/>
              </a:rPr>
              <a:t>. Hippopotamuses live in herds of 10 - 20 and live for around 40 years though while in captivity, some have lived for up to 50 years. Hippopotamuses have a population of around 125-148 thousand and many are living in protection due to the decline in its population.  </a:t>
            </a:r>
            <a:endParaRPr sz="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69f4bbc36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69f4bbc36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 Completed but can add</a:t>
            </a:r>
            <a:endParaRPr/>
          </a:p>
          <a:p>
            <a:pPr indent="0" lvl="0" marL="0" rtl="0" algn="l">
              <a:spcBef>
                <a:spcPts val="0"/>
              </a:spcBef>
              <a:spcAft>
                <a:spcPts val="0"/>
              </a:spcAft>
              <a:buNone/>
            </a:pPr>
            <a:r>
              <a:rPr lang="en">
                <a:solidFill>
                  <a:schemeClr val="dk1"/>
                </a:solidFill>
                <a:highlight>
                  <a:schemeClr val="lt1"/>
                </a:highlight>
              </a:rPr>
              <a:t>Crustaceans</a:t>
            </a:r>
            <a:r>
              <a:rPr lang="en">
                <a:solidFill>
                  <a:schemeClr val="dk1"/>
                </a:solidFill>
                <a:highlight>
                  <a:schemeClr val="lt1"/>
                </a:highlight>
              </a:rPr>
              <a:t>- animals such as </a:t>
            </a:r>
            <a:r>
              <a:rPr lang="en" sz="1050">
                <a:solidFill>
                  <a:schemeClr val="dk1"/>
                </a:solidFill>
                <a:highlight>
                  <a:schemeClr val="lt1"/>
                </a:highlight>
              </a:rPr>
              <a:t>crabs, lobsters, crayfish, shrimps, prawns, krill, woodlice, and barnacles.</a:t>
            </a:r>
            <a:endParaRPr sz="1050">
              <a:solidFill>
                <a:schemeClr val="dk1"/>
              </a:solidFill>
              <a:highlight>
                <a:schemeClr val="lt1"/>
              </a:highlight>
            </a:endParaRPr>
          </a:p>
          <a:p>
            <a:pPr indent="0" lvl="0" marL="0" rtl="0" algn="l">
              <a:spcBef>
                <a:spcPts val="0"/>
              </a:spcBef>
              <a:spcAft>
                <a:spcPts val="0"/>
              </a:spcAft>
              <a:buNone/>
            </a:pPr>
            <a:r>
              <a:rPr b="1" lang="en" sz="1050">
                <a:solidFill>
                  <a:schemeClr val="dk1"/>
                </a:solidFill>
                <a:highlight>
                  <a:schemeClr val="lt1"/>
                </a:highlight>
              </a:rPr>
              <a:t>There ar</a:t>
            </a:r>
            <a:r>
              <a:rPr lang="en" sz="1050">
                <a:solidFill>
                  <a:schemeClr val="dk1"/>
                </a:solidFill>
                <a:highlight>
                  <a:schemeClr val="lt1"/>
                </a:highlight>
              </a:rPr>
              <a:t>e two main types of minke whales, (the common minke whale and the </a:t>
            </a:r>
            <a:r>
              <a:rPr lang="en" sz="1050">
                <a:solidFill>
                  <a:schemeClr val="dk1"/>
                </a:solidFill>
                <a:highlight>
                  <a:schemeClr val="lt1"/>
                </a:highlight>
              </a:rPr>
              <a:t>antarctic</a:t>
            </a:r>
            <a:r>
              <a:rPr lang="en" sz="1050">
                <a:solidFill>
                  <a:schemeClr val="dk1"/>
                </a:solidFill>
                <a:highlight>
                  <a:schemeClr val="lt1"/>
                </a:highlight>
              </a:rPr>
              <a:t> minke whale) these whales can be found along the coast of the Nothern Hemisphere and the atlantic/pacific oceans. And their diet consists of </a:t>
            </a:r>
            <a:endParaRPr sz="1050">
              <a:solidFill>
                <a:schemeClr val="dk1"/>
              </a:solidFill>
              <a:highlight>
                <a:schemeClr val="lt1"/>
              </a:highlight>
            </a:endParaRPr>
          </a:p>
          <a:p>
            <a:pPr indent="-298450" lvl="0" marL="457200" rtl="0" algn="l">
              <a:lnSpc>
                <a:spcPct val="115000"/>
              </a:lnSpc>
              <a:spcBef>
                <a:spcPts val="0"/>
              </a:spcBef>
              <a:spcAft>
                <a:spcPts val="0"/>
              </a:spcAft>
              <a:buClr>
                <a:schemeClr val="lt1"/>
              </a:buClr>
              <a:buSzPts val="1100"/>
              <a:buFont typeface="Avenir"/>
              <a:buChar char="●"/>
            </a:pPr>
            <a:r>
              <a:rPr lang="en">
                <a:solidFill>
                  <a:schemeClr val="lt1"/>
                </a:solidFill>
                <a:latin typeface="Avenir"/>
                <a:ea typeface="Avenir"/>
                <a:cs typeface="Avenir"/>
                <a:sym typeface="Avenir"/>
              </a:rPr>
              <a:t>crustaceans</a:t>
            </a:r>
            <a:endParaRPr/>
          </a:p>
          <a:p>
            <a:pPr indent="-298450" lvl="0" marL="457200" rtl="0" algn="l">
              <a:lnSpc>
                <a:spcPct val="115000"/>
              </a:lnSpc>
              <a:spcBef>
                <a:spcPts val="0"/>
              </a:spcBef>
              <a:spcAft>
                <a:spcPts val="0"/>
              </a:spcAft>
              <a:buClr>
                <a:schemeClr val="lt1"/>
              </a:buClr>
              <a:buSzPts val="1100"/>
              <a:buFont typeface="Avenir"/>
              <a:buChar char="●"/>
            </a:pPr>
            <a:r>
              <a:rPr lang="en">
                <a:solidFill>
                  <a:schemeClr val="lt1"/>
                </a:solidFill>
                <a:latin typeface="Avenir"/>
                <a:ea typeface="Avenir"/>
                <a:cs typeface="Avenir"/>
                <a:sym typeface="Avenir"/>
              </a:rPr>
              <a:t>crustaceans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69f4bbc36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69f4bbc36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Rashini - </a:t>
            </a:r>
            <a:endParaRPr/>
          </a:p>
          <a:p>
            <a:pPr indent="0" lvl="0" marL="0" rtl="0" algn="l">
              <a:spcBef>
                <a:spcPts val="0"/>
              </a:spcBef>
              <a:spcAft>
                <a:spcPts val="0"/>
              </a:spcAft>
              <a:buNone/>
            </a:pPr>
            <a:r>
              <a:rPr lang="en"/>
              <a:t>Claire:can i add abt their diet also ill add 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Wild boars are a suid native to Eurasia and North Africa. They are one of the widest ranging mammals in the world and are the ancestors of the most domestic pig breeds. As of 2005, 16 subspecies have been recognized with a population about 6 million. Wild boars are omnivorous so most of their diet consists of plants.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69f4bbc3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69f4bbc3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sabella -completed</a:t>
            </a:r>
            <a:endParaRPr/>
          </a:p>
          <a:p>
            <a:pPr indent="0" lvl="0" marL="0" rtl="0" algn="l">
              <a:spcBef>
                <a:spcPts val="0"/>
              </a:spcBef>
              <a:spcAft>
                <a:spcPts val="0"/>
              </a:spcAft>
              <a:buNone/>
            </a:pPr>
            <a:r>
              <a:rPr lang="en"/>
              <a:t>Before we began coding, we created our hypothesis, which was that “     “  Our reasons for this hypothesis was “    “”</a:t>
            </a:r>
            <a:endParaRPr/>
          </a:p>
          <a:p>
            <a:pPr indent="0" lvl="0" marL="0" rtl="0" algn="l">
              <a:spcBef>
                <a:spcPts val="0"/>
              </a:spcBef>
              <a:spcAft>
                <a:spcPts val="0"/>
              </a:spcAft>
              <a:buNone/>
            </a:pPr>
            <a:r>
              <a:rPr lang="en"/>
              <a:t>We also determined what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69f4bbc36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69f4bbc36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ashlee- completed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69f4bbc36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69f4bbc36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isabella</a:t>
            </a:r>
            <a:r>
              <a:rPr lang="en">
                <a:solidFill>
                  <a:schemeClr val="dk1"/>
                </a:solidFill>
              </a:rPr>
              <a:t>- completed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the hippo and whale code, we used a for loop, a conditional, and enumerate. The variables we created and used are</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8.jpg"/><Relationship Id="rId5" Type="http://schemas.openxmlformats.org/officeDocument/2006/relationships/image" Target="../media/image7.png"/><Relationship Id="rId6"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awf.org/wildlife-conservation/hippopotamus?gclid=CjwKCAjwmK6IBhBqEiwAocMc8jOcRU4SBFW-MXWhvnMgbeVqTsWa8Evfk8U3kLX3Oh_AsvrDiLs-NRoCv8IQAvD_BwE" TargetMode="External"/><Relationship Id="rId4" Type="http://schemas.openxmlformats.org/officeDocument/2006/relationships/hyperlink" Target="https://en.wikipedia.org/wiki/Wild_boar" TargetMode="External"/><Relationship Id="rId5" Type="http://schemas.openxmlformats.org/officeDocument/2006/relationships/hyperlink" Target="https://kids.kiddle.co/Mysticet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300">
                <a:solidFill>
                  <a:schemeClr val="lt1"/>
                </a:solidFill>
                <a:latin typeface="Antic"/>
                <a:ea typeface="Antic"/>
                <a:cs typeface="Antic"/>
                <a:sym typeface="Antic"/>
              </a:rPr>
              <a:t>Hippopotamus, Minke Whale, &amp; Wild Boar DNA Comparisons </a:t>
            </a:r>
            <a:endParaRPr b="1" sz="4300">
              <a:solidFill>
                <a:schemeClr val="lt1"/>
              </a:solidFill>
              <a:latin typeface="Antic"/>
              <a:ea typeface="Antic"/>
              <a:cs typeface="Antic"/>
              <a:sym typeface="Antic"/>
            </a:endParaRPr>
          </a:p>
        </p:txBody>
      </p:sp>
      <p:sp>
        <p:nvSpPr>
          <p:cNvPr id="55" name="Google Shape;55;p13"/>
          <p:cNvSpPr txBox="1"/>
          <p:nvPr>
            <p:ph idx="1" type="subTitle"/>
          </p:nvPr>
        </p:nvSpPr>
        <p:spPr>
          <a:xfrm>
            <a:off x="311700" y="4116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700">
                <a:solidFill>
                  <a:schemeClr val="lt1"/>
                </a:solidFill>
                <a:latin typeface="Antic"/>
                <a:ea typeface="Antic"/>
                <a:cs typeface="Antic"/>
                <a:sym typeface="Antic"/>
              </a:rPr>
              <a:t>Group 1</a:t>
            </a:r>
            <a:endParaRPr b="1" sz="2700">
              <a:solidFill>
                <a:schemeClr val="lt1"/>
              </a:solidFill>
              <a:latin typeface="Antic"/>
              <a:ea typeface="Antic"/>
              <a:cs typeface="Antic"/>
              <a:sym typeface="Ant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Whale &amp; Boar Code</a:t>
            </a:r>
            <a:endParaRPr b="1">
              <a:solidFill>
                <a:schemeClr val="lt1"/>
              </a:solidFill>
              <a:latin typeface="Avenir"/>
              <a:ea typeface="Avenir"/>
              <a:cs typeface="Avenir"/>
              <a:sym typeface="Avenir"/>
            </a:endParaRPr>
          </a:p>
        </p:txBody>
      </p:sp>
      <p:sp>
        <p:nvSpPr>
          <p:cNvPr id="130" name="Google Shape;130;p22"/>
          <p:cNvSpPr txBox="1"/>
          <p:nvPr>
            <p:ph idx="1" type="body"/>
          </p:nvPr>
        </p:nvSpPr>
        <p:spPr>
          <a:xfrm>
            <a:off x="4764275" y="1365450"/>
            <a:ext cx="3702000" cy="3148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Python features used: for-loop, if statement, enumerate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Variables used: differences2, similarities2, c1, b1, totalSimilarities2</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211 differences between the DNA</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~25% similar </a:t>
            </a:r>
            <a:endParaRPr sz="1500">
              <a:solidFill>
                <a:schemeClr val="lt1"/>
              </a:solidFill>
              <a:latin typeface="Avenir"/>
              <a:ea typeface="Avenir"/>
              <a:cs typeface="Avenir"/>
              <a:sym typeface="Avenir"/>
            </a:endParaRPr>
          </a:p>
        </p:txBody>
      </p:sp>
      <p:pic>
        <p:nvPicPr>
          <p:cNvPr id="131" name="Google Shape;131;p22"/>
          <p:cNvPicPr preferRelativeResize="0"/>
          <p:nvPr/>
        </p:nvPicPr>
        <p:blipFill>
          <a:blip r:embed="rId3">
            <a:alphaModFix/>
          </a:blip>
          <a:stretch>
            <a:fillRect/>
          </a:stretch>
        </p:blipFill>
        <p:spPr>
          <a:xfrm>
            <a:off x="203725" y="1293325"/>
            <a:ext cx="4459474" cy="29295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Hippo</a:t>
            </a:r>
            <a:r>
              <a:rPr b="1" lang="en">
                <a:solidFill>
                  <a:schemeClr val="lt1"/>
                </a:solidFill>
                <a:latin typeface="Avenir"/>
                <a:ea typeface="Avenir"/>
                <a:cs typeface="Avenir"/>
                <a:sym typeface="Avenir"/>
              </a:rPr>
              <a:t> &amp; Boar Code</a:t>
            </a:r>
            <a:endParaRPr b="1">
              <a:solidFill>
                <a:schemeClr val="lt1"/>
              </a:solidFill>
              <a:latin typeface="Avenir"/>
              <a:ea typeface="Avenir"/>
              <a:cs typeface="Avenir"/>
              <a:sym typeface="Avenir"/>
            </a:endParaRPr>
          </a:p>
        </p:txBody>
      </p:sp>
      <p:sp>
        <p:nvSpPr>
          <p:cNvPr id="137" name="Google Shape;137;p23"/>
          <p:cNvSpPr txBox="1"/>
          <p:nvPr>
            <p:ph idx="1" type="body"/>
          </p:nvPr>
        </p:nvSpPr>
        <p:spPr>
          <a:xfrm>
            <a:off x="421375" y="1375700"/>
            <a:ext cx="3702000" cy="3138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Python features used: for-loop, if statement, enumerate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Variables used: differences3, similarities3, a1, c1, totalSimilarities3</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211 differences between the DNA</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~25% similar </a:t>
            </a:r>
            <a:endParaRPr sz="1500">
              <a:solidFill>
                <a:schemeClr val="lt1"/>
              </a:solidFill>
              <a:latin typeface="Avenir"/>
              <a:ea typeface="Avenir"/>
              <a:cs typeface="Avenir"/>
              <a:sym typeface="Avenir"/>
            </a:endParaRPr>
          </a:p>
        </p:txBody>
      </p:sp>
      <p:pic>
        <p:nvPicPr>
          <p:cNvPr id="138" name="Google Shape;138;p23"/>
          <p:cNvPicPr preferRelativeResize="0"/>
          <p:nvPr/>
        </p:nvPicPr>
        <p:blipFill>
          <a:blip r:embed="rId3">
            <a:alphaModFix/>
          </a:blip>
          <a:stretch>
            <a:fillRect/>
          </a:stretch>
        </p:blipFill>
        <p:spPr>
          <a:xfrm>
            <a:off x="4173125" y="1290713"/>
            <a:ext cx="4715825" cy="30302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Bonus Challenge 1 </a:t>
            </a:r>
            <a:endParaRPr b="1">
              <a:solidFill>
                <a:schemeClr val="lt1"/>
              </a:solidFill>
              <a:latin typeface="Avenir"/>
              <a:ea typeface="Avenir"/>
              <a:cs typeface="Avenir"/>
              <a:sym typeface="Avenir"/>
            </a:endParaRPr>
          </a:p>
        </p:txBody>
      </p:sp>
      <p:pic>
        <p:nvPicPr>
          <p:cNvPr id="144" name="Google Shape;144;p24"/>
          <p:cNvPicPr preferRelativeResize="0"/>
          <p:nvPr/>
        </p:nvPicPr>
        <p:blipFill rotWithShape="1">
          <a:blip r:embed="rId3">
            <a:alphaModFix/>
          </a:blip>
          <a:srcRect b="0" l="0" r="7655" t="0"/>
          <a:stretch/>
        </p:blipFill>
        <p:spPr>
          <a:xfrm>
            <a:off x="178225" y="1765575"/>
            <a:ext cx="4482751" cy="1920075"/>
          </a:xfrm>
          <a:prstGeom prst="rect">
            <a:avLst/>
          </a:prstGeom>
          <a:noFill/>
          <a:ln>
            <a:noFill/>
          </a:ln>
        </p:spPr>
      </p:pic>
      <p:pic>
        <p:nvPicPr>
          <p:cNvPr id="145" name="Google Shape;145;p24"/>
          <p:cNvPicPr preferRelativeResize="0"/>
          <p:nvPr/>
        </p:nvPicPr>
        <p:blipFill>
          <a:blip r:embed="rId4">
            <a:alphaModFix/>
          </a:blip>
          <a:stretch>
            <a:fillRect/>
          </a:stretch>
        </p:blipFill>
        <p:spPr>
          <a:xfrm>
            <a:off x="4823651" y="1221350"/>
            <a:ext cx="4178224" cy="2700789"/>
          </a:xfrm>
          <a:prstGeom prst="rect">
            <a:avLst/>
          </a:prstGeom>
          <a:noFill/>
          <a:ln>
            <a:noFill/>
          </a:ln>
        </p:spPr>
      </p:pic>
      <p:sp>
        <p:nvSpPr>
          <p:cNvPr id="146" name="Google Shape;146;p24"/>
          <p:cNvSpPr txBox="1"/>
          <p:nvPr>
            <p:ph idx="1" type="body"/>
          </p:nvPr>
        </p:nvSpPr>
        <p:spPr>
          <a:xfrm>
            <a:off x="311700" y="4125775"/>
            <a:ext cx="6115200" cy="709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latin typeface="Avenir"/>
                <a:ea typeface="Avenir"/>
                <a:cs typeface="Avenir"/>
                <a:sym typeface="Avenir"/>
              </a:rPr>
              <a:t> We chose a bar graph because we thought it would best represent the comparisons between the similarity percentages.</a:t>
            </a:r>
            <a:endParaRPr sz="1500">
              <a:solidFill>
                <a:schemeClr val="lt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latin typeface="Avenir"/>
                <a:ea typeface="Avenir"/>
                <a:cs typeface="Avenir"/>
                <a:sym typeface="Avenir"/>
              </a:rPr>
              <a:t>Bonus Challenge 2: Hypothesis</a:t>
            </a:r>
            <a:endParaRPr b="1">
              <a:solidFill>
                <a:schemeClr val="lt1"/>
              </a:solidFill>
              <a:latin typeface="Avenir"/>
              <a:ea typeface="Avenir"/>
              <a:cs typeface="Avenir"/>
              <a:sym typeface="Avenir"/>
            </a:endParaRPr>
          </a:p>
        </p:txBody>
      </p:sp>
      <p:sp>
        <p:nvSpPr>
          <p:cNvPr id="152" name="Google Shape;152;p25"/>
          <p:cNvSpPr txBox="1"/>
          <p:nvPr>
            <p:ph idx="1" type="body"/>
          </p:nvPr>
        </p:nvSpPr>
        <p:spPr>
          <a:xfrm>
            <a:off x="311700" y="1152475"/>
            <a:ext cx="7955400" cy="99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lt1"/>
                </a:solidFill>
                <a:latin typeface="Avenir"/>
                <a:ea typeface="Avenir"/>
                <a:cs typeface="Avenir"/>
                <a:sym typeface="Avenir"/>
              </a:rPr>
              <a:t>We first came up with a hypothesis. We thought that the gorilla would be the most closely related to the human, followed by the chimp, then the orangutan, etc. and then we put it into a list.</a:t>
            </a:r>
            <a:endParaRPr sz="1300">
              <a:solidFill>
                <a:schemeClr val="lt1"/>
              </a:solidFill>
              <a:latin typeface="Avenir"/>
              <a:ea typeface="Avenir"/>
              <a:cs typeface="Avenir"/>
              <a:sym typeface="Avenir"/>
            </a:endParaRPr>
          </a:p>
        </p:txBody>
      </p:sp>
      <p:pic>
        <p:nvPicPr>
          <p:cNvPr id="153" name="Google Shape;153;p25"/>
          <p:cNvPicPr preferRelativeResize="0"/>
          <p:nvPr/>
        </p:nvPicPr>
        <p:blipFill>
          <a:blip r:embed="rId3">
            <a:alphaModFix/>
          </a:blip>
          <a:stretch>
            <a:fillRect/>
          </a:stretch>
        </p:blipFill>
        <p:spPr>
          <a:xfrm>
            <a:off x="517350" y="2692625"/>
            <a:ext cx="7544100" cy="57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Bonus Challenge 2: Code</a:t>
            </a:r>
            <a:endParaRPr b="1">
              <a:solidFill>
                <a:schemeClr val="lt1"/>
              </a:solidFill>
              <a:latin typeface="Avenir"/>
              <a:ea typeface="Avenir"/>
              <a:cs typeface="Avenir"/>
              <a:sym typeface="Avenir"/>
            </a:endParaRPr>
          </a:p>
        </p:txBody>
      </p:sp>
      <p:pic>
        <p:nvPicPr>
          <p:cNvPr id="159" name="Google Shape;159;p26"/>
          <p:cNvPicPr preferRelativeResize="0"/>
          <p:nvPr/>
        </p:nvPicPr>
        <p:blipFill>
          <a:blip r:embed="rId3">
            <a:alphaModFix/>
          </a:blip>
          <a:stretch>
            <a:fillRect/>
          </a:stretch>
        </p:blipFill>
        <p:spPr>
          <a:xfrm>
            <a:off x="1039323" y="1078725"/>
            <a:ext cx="6738651" cy="334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63" name="Shape 163"/>
        <p:cNvGrpSpPr/>
        <p:nvPr/>
      </p:nvGrpSpPr>
      <p:grpSpPr>
        <a:xfrm>
          <a:off x="0" y="0"/>
          <a:ext cx="0" cy="0"/>
          <a:chOff x="0" y="0"/>
          <a:chExt cx="0" cy="0"/>
        </a:xfrm>
      </p:grpSpPr>
      <p:sp>
        <p:nvSpPr>
          <p:cNvPr id="164" name="Google Shape;16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Bonus Challenge 2: Code</a:t>
            </a:r>
            <a:endParaRPr b="1">
              <a:solidFill>
                <a:schemeClr val="lt1"/>
              </a:solidFill>
              <a:latin typeface="Avenir"/>
              <a:ea typeface="Avenir"/>
              <a:cs typeface="Avenir"/>
              <a:sym typeface="Avenir"/>
            </a:endParaRPr>
          </a:p>
        </p:txBody>
      </p:sp>
      <p:pic>
        <p:nvPicPr>
          <p:cNvPr id="165" name="Google Shape;165;p27"/>
          <p:cNvPicPr preferRelativeResize="0"/>
          <p:nvPr/>
        </p:nvPicPr>
        <p:blipFill>
          <a:blip r:embed="rId3">
            <a:alphaModFix/>
          </a:blip>
          <a:stretch>
            <a:fillRect/>
          </a:stretch>
        </p:blipFill>
        <p:spPr>
          <a:xfrm>
            <a:off x="152400" y="1170125"/>
            <a:ext cx="8839202" cy="1749512"/>
          </a:xfrm>
          <a:prstGeom prst="rect">
            <a:avLst/>
          </a:prstGeom>
          <a:noFill/>
          <a:ln>
            <a:noFill/>
          </a:ln>
        </p:spPr>
      </p:pic>
      <p:pic>
        <p:nvPicPr>
          <p:cNvPr id="166" name="Google Shape;166;p27"/>
          <p:cNvPicPr preferRelativeResize="0"/>
          <p:nvPr/>
        </p:nvPicPr>
        <p:blipFill>
          <a:blip r:embed="rId4">
            <a:alphaModFix/>
          </a:blip>
          <a:stretch>
            <a:fillRect/>
          </a:stretch>
        </p:blipFill>
        <p:spPr>
          <a:xfrm>
            <a:off x="152400" y="3072037"/>
            <a:ext cx="8839201" cy="17528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Bonus Challenge 2: Graph Code</a:t>
            </a:r>
            <a:endParaRPr b="1">
              <a:solidFill>
                <a:schemeClr val="lt1"/>
              </a:solidFill>
              <a:latin typeface="Avenir"/>
              <a:ea typeface="Avenir"/>
              <a:cs typeface="Avenir"/>
              <a:sym typeface="Avenir"/>
            </a:endParaRPr>
          </a:p>
        </p:txBody>
      </p:sp>
      <p:pic>
        <p:nvPicPr>
          <p:cNvPr id="172" name="Google Shape;172;p28"/>
          <p:cNvPicPr preferRelativeResize="0"/>
          <p:nvPr/>
        </p:nvPicPr>
        <p:blipFill>
          <a:blip r:embed="rId3">
            <a:alphaModFix/>
          </a:blip>
          <a:stretch>
            <a:fillRect/>
          </a:stretch>
        </p:blipFill>
        <p:spPr>
          <a:xfrm>
            <a:off x="152400" y="1170125"/>
            <a:ext cx="8839199" cy="32207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76" name="Shape 176"/>
        <p:cNvGrpSpPr/>
        <p:nvPr/>
      </p:nvGrpSpPr>
      <p:grpSpPr>
        <a:xfrm>
          <a:off x="0" y="0"/>
          <a:ext cx="0" cy="0"/>
          <a:chOff x="0" y="0"/>
          <a:chExt cx="0" cy="0"/>
        </a:xfrm>
      </p:grpSpPr>
      <p:sp>
        <p:nvSpPr>
          <p:cNvPr id="177" name="Google Shape;17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Bonus Challenge 2: Results</a:t>
            </a:r>
            <a:endParaRPr b="1">
              <a:solidFill>
                <a:schemeClr val="lt1"/>
              </a:solidFill>
              <a:latin typeface="Avenir"/>
              <a:ea typeface="Avenir"/>
              <a:cs typeface="Avenir"/>
              <a:sym typeface="Avenir"/>
            </a:endParaRPr>
          </a:p>
        </p:txBody>
      </p:sp>
      <p:sp>
        <p:nvSpPr>
          <p:cNvPr id="178" name="Google Shape;178;p29"/>
          <p:cNvSpPr txBox="1"/>
          <p:nvPr>
            <p:ph idx="1" type="body"/>
          </p:nvPr>
        </p:nvSpPr>
        <p:spPr>
          <a:xfrm>
            <a:off x="71875" y="1152475"/>
            <a:ext cx="4773300" cy="375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500">
                <a:solidFill>
                  <a:schemeClr val="lt1"/>
                </a:solidFill>
                <a:latin typeface="Avenir"/>
                <a:ea typeface="Avenir"/>
                <a:cs typeface="Avenir"/>
                <a:sym typeface="Avenir"/>
              </a:rPr>
              <a:t>We discovered that humans are actually most closely related to the Chimp. The rest of the order was:</a:t>
            </a:r>
            <a:endParaRPr sz="1500">
              <a:solidFill>
                <a:schemeClr val="lt1"/>
              </a:solidFill>
              <a:latin typeface="Avenir"/>
              <a:ea typeface="Avenir"/>
              <a:cs typeface="Avenir"/>
              <a:sym typeface="Avenir"/>
            </a:endParaRPr>
          </a:p>
          <a:p>
            <a:pPr indent="-323850" lvl="1" marL="914400" rtl="0" algn="l">
              <a:spcBef>
                <a:spcPts val="120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Chimp (0.0%)</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Gorilla (0.71%)</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Orangutan (2.12%)</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Macaque monkey (3.54%)</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Mouse (</a:t>
            </a:r>
            <a:r>
              <a:rPr lang="en" sz="1500">
                <a:solidFill>
                  <a:schemeClr val="lt1"/>
                </a:solidFill>
                <a:latin typeface="Avenir"/>
                <a:ea typeface="Avenir"/>
                <a:cs typeface="Avenir"/>
                <a:sym typeface="Avenir"/>
              </a:rPr>
              <a:t>14.18%)</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Pig (15.60%)</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Dog (16.31%)</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Elephant (17.02%)</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Chicken (29.78%)</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Frog (42.55%)</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Carp (78.72%)</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AutoNum type="alphaLcPeriod"/>
            </a:pPr>
            <a:r>
              <a:rPr lang="en" sz="1500">
                <a:solidFill>
                  <a:schemeClr val="lt1"/>
                </a:solidFill>
                <a:latin typeface="Avenir"/>
                <a:ea typeface="Avenir"/>
                <a:cs typeface="Avenir"/>
                <a:sym typeface="Avenir"/>
              </a:rPr>
              <a:t>Eel (80.14%)</a:t>
            </a:r>
            <a:endParaRPr sz="1500">
              <a:solidFill>
                <a:schemeClr val="lt1"/>
              </a:solidFill>
              <a:latin typeface="Avenir"/>
              <a:ea typeface="Avenir"/>
              <a:cs typeface="Avenir"/>
              <a:sym typeface="Avenir"/>
            </a:endParaRPr>
          </a:p>
        </p:txBody>
      </p:sp>
      <p:pic>
        <p:nvPicPr>
          <p:cNvPr id="179" name="Google Shape;179;p29"/>
          <p:cNvPicPr preferRelativeResize="0"/>
          <p:nvPr/>
        </p:nvPicPr>
        <p:blipFill>
          <a:blip r:embed="rId3">
            <a:alphaModFix/>
          </a:blip>
          <a:stretch>
            <a:fillRect/>
          </a:stretch>
        </p:blipFill>
        <p:spPr>
          <a:xfrm>
            <a:off x="4845425" y="1017725"/>
            <a:ext cx="3991200" cy="362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Coding Problems Faced</a:t>
            </a:r>
            <a:endParaRPr b="1">
              <a:solidFill>
                <a:schemeClr val="lt1"/>
              </a:solidFill>
              <a:latin typeface="Avenir"/>
              <a:ea typeface="Avenir"/>
              <a:cs typeface="Avenir"/>
              <a:sym typeface="Avenir"/>
            </a:endParaRPr>
          </a:p>
        </p:txBody>
      </p:sp>
      <p:sp>
        <p:nvSpPr>
          <p:cNvPr id="185" name="Google Shape;18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Labelling the xticks in our bar graph </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Because of the way our bars were plotted in the </a:t>
            </a:r>
            <a:r>
              <a:rPr lang="en" sz="1500">
                <a:solidFill>
                  <a:schemeClr val="lt1"/>
                </a:solidFill>
                <a:latin typeface="Avenir"/>
                <a:ea typeface="Avenir"/>
                <a:cs typeface="Avenir"/>
                <a:sym typeface="Avenir"/>
              </a:rPr>
              <a:t>beginning, there were issues in labeling each specific graph </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Solution: we used google and collaborated together to figure it out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Spacing out our ticks so we can read the words </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Because of the length of the words of the second bar graph, we had problems reading the labels </a:t>
            </a:r>
            <a:endParaRPr sz="1500">
              <a:solidFill>
                <a:schemeClr val="lt1"/>
              </a:solidFill>
              <a:latin typeface="Avenir"/>
              <a:ea typeface="Avenir"/>
              <a:cs typeface="Avenir"/>
              <a:sym typeface="Avenir"/>
            </a:endParaRPr>
          </a:p>
          <a:p>
            <a:pPr indent="-323850" lvl="1" marL="9144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Solution: collaborating on ways to solve the problem and googling how to figure out the solution</a:t>
            </a:r>
            <a:endParaRPr sz="1500">
              <a:solidFill>
                <a:schemeClr val="lt1"/>
              </a:solidFill>
              <a:latin typeface="Avenir"/>
              <a:ea typeface="Avenir"/>
              <a:cs typeface="Avenir"/>
              <a:sym typeface="Aveni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Conclusions</a:t>
            </a:r>
            <a:endParaRPr b="1">
              <a:solidFill>
                <a:schemeClr val="lt1"/>
              </a:solidFill>
              <a:latin typeface="Avenir"/>
              <a:ea typeface="Avenir"/>
              <a:cs typeface="Avenir"/>
              <a:sym typeface="Avenir"/>
            </a:endParaRPr>
          </a:p>
        </p:txBody>
      </p:sp>
      <p:sp>
        <p:nvSpPr>
          <p:cNvPr id="191" name="Google Shape;191;p31"/>
          <p:cNvSpPr txBox="1"/>
          <p:nvPr>
            <p:ph idx="1" type="body"/>
          </p:nvPr>
        </p:nvSpPr>
        <p:spPr>
          <a:xfrm>
            <a:off x="311700" y="1152475"/>
            <a:ext cx="8520600" cy="1280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Our hypothesis was correct</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Hippo and Minke Whale are most similar</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Wild Boar and the Minke Whale are the least similar</a:t>
            </a:r>
            <a:endParaRPr sz="1500">
              <a:solidFill>
                <a:schemeClr val="lt1"/>
              </a:solidFill>
              <a:latin typeface="Avenir"/>
              <a:ea typeface="Avenir"/>
              <a:cs typeface="Avenir"/>
              <a:sym typeface="Avenir"/>
            </a:endParaRPr>
          </a:p>
        </p:txBody>
      </p:sp>
      <p:sp>
        <p:nvSpPr>
          <p:cNvPr id="192" name="Google Shape;192;p31"/>
          <p:cNvSpPr txBox="1"/>
          <p:nvPr>
            <p:ph type="title"/>
          </p:nvPr>
        </p:nvSpPr>
        <p:spPr>
          <a:xfrm>
            <a:off x="311700" y="2494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Next Steps</a:t>
            </a:r>
            <a:endParaRPr b="1">
              <a:solidFill>
                <a:schemeClr val="lt1"/>
              </a:solidFill>
              <a:latin typeface="Avenir"/>
              <a:ea typeface="Avenir"/>
              <a:cs typeface="Avenir"/>
              <a:sym typeface="Avenir"/>
            </a:endParaRPr>
          </a:p>
        </p:txBody>
      </p:sp>
      <p:sp>
        <p:nvSpPr>
          <p:cNvPr id="193" name="Google Shape;193;p31"/>
          <p:cNvSpPr txBox="1"/>
          <p:nvPr>
            <p:ph idx="1" type="body"/>
          </p:nvPr>
        </p:nvSpPr>
        <p:spPr>
          <a:xfrm>
            <a:off x="311700" y="3377675"/>
            <a:ext cx="8520600" cy="145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Add more animals to compare</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What makes them </a:t>
            </a:r>
            <a:r>
              <a:rPr lang="en" sz="1500">
                <a:solidFill>
                  <a:schemeClr val="lt1"/>
                </a:solidFill>
                <a:latin typeface="Avenir"/>
                <a:ea typeface="Avenir"/>
                <a:cs typeface="Avenir"/>
                <a:sym typeface="Avenir"/>
              </a:rPr>
              <a:t>similar</a:t>
            </a:r>
            <a:r>
              <a:rPr lang="en" sz="1500">
                <a:solidFill>
                  <a:schemeClr val="lt1"/>
                </a:solidFill>
                <a:latin typeface="Avenir"/>
                <a:ea typeface="Avenir"/>
                <a:cs typeface="Avenir"/>
                <a:sym typeface="Avenir"/>
              </a:rPr>
              <a:t>?</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Create more visualizations</a:t>
            </a:r>
            <a:endParaRPr sz="1500">
              <a:solidFill>
                <a:schemeClr val="lt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Introduction to the Team </a:t>
            </a:r>
            <a:endParaRPr b="1">
              <a:solidFill>
                <a:schemeClr val="lt1"/>
              </a:solidFill>
              <a:latin typeface="Avenir"/>
              <a:ea typeface="Avenir"/>
              <a:cs typeface="Avenir"/>
              <a:sym typeface="Avenir"/>
            </a:endParaRPr>
          </a:p>
        </p:txBody>
      </p:sp>
      <p:sp>
        <p:nvSpPr>
          <p:cNvPr id="61" name="Google Shape;61;p14"/>
          <p:cNvSpPr txBox="1"/>
          <p:nvPr/>
        </p:nvSpPr>
        <p:spPr>
          <a:xfrm>
            <a:off x="311700"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Avenir"/>
                <a:ea typeface="Avenir"/>
                <a:cs typeface="Avenir"/>
                <a:sym typeface="Avenir"/>
              </a:rPr>
              <a:t>Ashlee T.</a:t>
            </a:r>
            <a:endParaRPr sz="1800">
              <a:solidFill>
                <a:srgbClr val="FFFFFF"/>
              </a:solidFill>
              <a:latin typeface="Avenir"/>
              <a:ea typeface="Avenir"/>
              <a:cs typeface="Avenir"/>
              <a:sym typeface="Avenir"/>
            </a:endParaRPr>
          </a:p>
        </p:txBody>
      </p:sp>
      <p:sp>
        <p:nvSpPr>
          <p:cNvPr id="62" name="Google Shape;62;p14"/>
          <p:cNvSpPr txBox="1"/>
          <p:nvPr/>
        </p:nvSpPr>
        <p:spPr>
          <a:xfrm>
            <a:off x="4920025"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Avenir"/>
                <a:ea typeface="Avenir"/>
                <a:cs typeface="Avenir"/>
                <a:sym typeface="Avenir"/>
              </a:rPr>
              <a:t>Isabella S.</a:t>
            </a:r>
            <a:endParaRPr sz="1800">
              <a:solidFill>
                <a:srgbClr val="FFFFFF"/>
              </a:solidFill>
              <a:latin typeface="Avenir"/>
              <a:ea typeface="Avenir"/>
              <a:cs typeface="Avenir"/>
              <a:sym typeface="Avenir"/>
            </a:endParaRPr>
          </a:p>
        </p:txBody>
      </p:sp>
      <p:sp>
        <p:nvSpPr>
          <p:cNvPr id="63" name="Google Shape;63;p14"/>
          <p:cNvSpPr txBox="1"/>
          <p:nvPr/>
        </p:nvSpPr>
        <p:spPr>
          <a:xfrm>
            <a:off x="6931975" y="3095250"/>
            <a:ext cx="18489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800">
                <a:solidFill>
                  <a:srgbClr val="FFFFFF"/>
                </a:solidFill>
                <a:latin typeface="Avenir"/>
                <a:ea typeface="Avenir"/>
                <a:cs typeface="Avenir"/>
                <a:sym typeface="Avenir"/>
              </a:rPr>
              <a:t>Rashini P.</a:t>
            </a:r>
            <a:endParaRPr sz="1800">
              <a:solidFill>
                <a:srgbClr val="FFFFFF"/>
              </a:solidFill>
              <a:latin typeface="Avenir"/>
              <a:ea typeface="Avenir"/>
              <a:cs typeface="Avenir"/>
              <a:sym typeface="Avenir"/>
            </a:endParaRPr>
          </a:p>
        </p:txBody>
      </p:sp>
      <p:sp>
        <p:nvSpPr>
          <p:cNvPr id="64" name="Google Shape;64;p14"/>
          <p:cNvSpPr txBox="1"/>
          <p:nvPr/>
        </p:nvSpPr>
        <p:spPr>
          <a:xfrm>
            <a:off x="2682025" y="3095250"/>
            <a:ext cx="184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FFFF"/>
                </a:solidFill>
                <a:latin typeface="Avenir"/>
                <a:ea typeface="Avenir"/>
                <a:cs typeface="Avenir"/>
                <a:sym typeface="Avenir"/>
              </a:rPr>
              <a:t>Claire N.</a:t>
            </a:r>
            <a:endParaRPr sz="1800">
              <a:solidFill>
                <a:srgbClr val="FFFFFF"/>
              </a:solidFill>
              <a:latin typeface="Avenir"/>
              <a:ea typeface="Avenir"/>
              <a:cs typeface="Avenir"/>
              <a:sym typeface="Avenir"/>
            </a:endParaRPr>
          </a:p>
        </p:txBody>
      </p:sp>
      <p:sp>
        <p:nvSpPr>
          <p:cNvPr id="65" name="Google Shape;65;p14"/>
          <p:cNvSpPr txBox="1"/>
          <p:nvPr/>
        </p:nvSpPr>
        <p:spPr>
          <a:xfrm>
            <a:off x="197563" y="3556950"/>
            <a:ext cx="2077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Avenir"/>
                <a:ea typeface="Avenir"/>
                <a:cs typeface="Avenir"/>
                <a:sym typeface="Avenir"/>
              </a:rPr>
              <a:t>presentation formatting, coding the visualizations</a:t>
            </a:r>
            <a:r>
              <a:rPr lang="en" sz="1300">
                <a:solidFill>
                  <a:srgbClr val="FFFFFF"/>
                </a:solidFill>
                <a:latin typeface="Avenir"/>
                <a:ea typeface="Avenir"/>
                <a:cs typeface="Avenir"/>
                <a:sym typeface="Avenir"/>
              </a:rPr>
              <a:t>, coding slides </a:t>
            </a:r>
            <a:endParaRPr sz="1300">
              <a:solidFill>
                <a:srgbClr val="FFFFFF"/>
              </a:solidFill>
              <a:latin typeface="Avenir"/>
              <a:ea typeface="Avenir"/>
              <a:cs typeface="Avenir"/>
              <a:sym typeface="Avenir"/>
            </a:endParaRPr>
          </a:p>
        </p:txBody>
      </p:sp>
      <p:sp>
        <p:nvSpPr>
          <p:cNvPr id="66" name="Google Shape;66;p14"/>
          <p:cNvSpPr txBox="1"/>
          <p:nvPr/>
        </p:nvSpPr>
        <p:spPr>
          <a:xfrm>
            <a:off x="2558800" y="3556950"/>
            <a:ext cx="2077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300">
                <a:solidFill>
                  <a:schemeClr val="lt1"/>
                </a:solidFill>
                <a:latin typeface="Avenir"/>
                <a:ea typeface="Avenir"/>
                <a:cs typeface="Avenir"/>
                <a:sym typeface="Avenir"/>
              </a:rPr>
              <a:t>presentation formatting, animal researching, animal slides </a:t>
            </a:r>
            <a:endParaRPr sz="1800">
              <a:solidFill>
                <a:srgbClr val="FFFFFF"/>
              </a:solidFill>
              <a:latin typeface="Amatic SC"/>
              <a:ea typeface="Amatic SC"/>
              <a:cs typeface="Amatic SC"/>
              <a:sym typeface="Amatic SC"/>
            </a:endParaRPr>
          </a:p>
        </p:txBody>
      </p:sp>
      <p:sp>
        <p:nvSpPr>
          <p:cNvPr id="67" name="Google Shape;67;p14"/>
          <p:cNvSpPr txBox="1"/>
          <p:nvPr/>
        </p:nvSpPr>
        <p:spPr>
          <a:xfrm>
            <a:off x="4920025" y="3556950"/>
            <a:ext cx="18489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300">
                <a:solidFill>
                  <a:schemeClr val="lt1"/>
                </a:solidFill>
                <a:latin typeface="Avenir"/>
                <a:ea typeface="Avenir"/>
                <a:cs typeface="Avenir"/>
                <a:sym typeface="Avenir"/>
              </a:rPr>
              <a:t>coding screen sharing, coding main project, </a:t>
            </a:r>
            <a:endParaRPr sz="1300">
              <a:solidFill>
                <a:schemeClr val="lt1"/>
              </a:solidFill>
              <a:latin typeface="Avenir"/>
              <a:ea typeface="Avenir"/>
              <a:cs typeface="Avenir"/>
              <a:sym typeface="Avenir"/>
            </a:endParaRPr>
          </a:p>
          <a:p>
            <a:pPr indent="0" lvl="0" marL="0" rtl="0" algn="ctr">
              <a:spcBef>
                <a:spcPts val="0"/>
              </a:spcBef>
              <a:spcAft>
                <a:spcPts val="0"/>
              </a:spcAft>
              <a:buClr>
                <a:schemeClr val="dk1"/>
              </a:buClr>
              <a:buSzPts val="1100"/>
              <a:buFont typeface="Arial"/>
              <a:buNone/>
            </a:pPr>
            <a:r>
              <a:rPr lang="en" sz="1300">
                <a:solidFill>
                  <a:schemeClr val="lt1"/>
                </a:solidFill>
                <a:latin typeface="Avenir"/>
                <a:ea typeface="Avenir"/>
                <a:cs typeface="Avenir"/>
                <a:sym typeface="Avenir"/>
              </a:rPr>
              <a:t>c</a:t>
            </a:r>
            <a:r>
              <a:rPr lang="en" sz="1300">
                <a:solidFill>
                  <a:schemeClr val="lt1"/>
                </a:solidFill>
                <a:latin typeface="Avenir"/>
                <a:ea typeface="Avenir"/>
                <a:cs typeface="Avenir"/>
                <a:sym typeface="Avenir"/>
              </a:rPr>
              <a:t>oding challenge 2</a:t>
            </a:r>
            <a:endParaRPr sz="1300">
              <a:solidFill>
                <a:schemeClr val="lt1"/>
              </a:solidFill>
              <a:latin typeface="Avenir"/>
              <a:ea typeface="Avenir"/>
              <a:cs typeface="Avenir"/>
              <a:sym typeface="Avenir"/>
            </a:endParaRPr>
          </a:p>
        </p:txBody>
      </p:sp>
      <p:sp>
        <p:nvSpPr>
          <p:cNvPr id="68" name="Google Shape;68;p14"/>
          <p:cNvSpPr txBox="1"/>
          <p:nvPr/>
        </p:nvSpPr>
        <p:spPr>
          <a:xfrm>
            <a:off x="6986625" y="3556950"/>
            <a:ext cx="18489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1300">
                <a:solidFill>
                  <a:schemeClr val="lt1"/>
                </a:solidFill>
                <a:latin typeface="Avenir"/>
                <a:ea typeface="Avenir"/>
                <a:cs typeface="Avenir"/>
                <a:sym typeface="Avenir"/>
              </a:rPr>
              <a:t>presentation screen sharing, animal researching, animal slides</a:t>
            </a:r>
            <a:endParaRPr sz="1800">
              <a:solidFill>
                <a:srgbClr val="FFFFFF"/>
              </a:solidFill>
              <a:latin typeface="Amatic SC"/>
              <a:ea typeface="Amatic SC"/>
              <a:cs typeface="Amatic SC"/>
              <a:sym typeface="Amatic SC"/>
            </a:endParaRPr>
          </a:p>
        </p:txBody>
      </p:sp>
      <p:pic>
        <p:nvPicPr>
          <p:cNvPr id="69" name="Google Shape;69;p14"/>
          <p:cNvPicPr preferRelativeResize="0"/>
          <p:nvPr/>
        </p:nvPicPr>
        <p:blipFill>
          <a:blip r:embed="rId3">
            <a:alphaModFix/>
          </a:blip>
          <a:stretch>
            <a:fillRect/>
          </a:stretch>
        </p:blipFill>
        <p:spPr>
          <a:xfrm>
            <a:off x="444599" y="1427050"/>
            <a:ext cx="1583100" cy="1371225"/>
          </a:xfrm>
          <a:prstGeom prst="rect">
            <a:avLst/>
          </a:prstGeom>
          <a:noFill/>
          <a:ln>
            <a:noFill/>
          </a:ln>
        </p:spPr>
      </p:pic>
      <p:pic>
        <p:nvPicPr>
          <p:cNvPr id="70" name="Google Shape;70;p14"/>
          <p:cNvPicPr preferRelativeResize="0"/>
          <p:nvPr/>
        </p:nvPicPr>
        <p:blipFill>
          <a:blip r:embed="rId4">
            <a:alphaModFix/>
          </a:blip>
          <a:stretch>
            <a:fillRect/>
          </a:stretch>
        </p:blipFill>
        <p:spPr>
          <a:xfrm>
            <a:off x="6876325" y="1552249"/>
            <a:ext cx="1848899" cy="1386676"/>
          </a:xfrm>
          <a:prstGeom prst="rect">
            <a:avLst/>
          </a:prstGeom>
          <a:noFill/>
          <a:ln>
            <a:noFill/>
          </a:ln>
        </p:spPr>
      </p:pic>
      <p:pic>
        <p:nvPicPr>
          <p:cNvPr id="71" name="Google Shape;71;p14"/>
          <p:cNvPicPr preferRelativeResize="0"/>
          <p:nvPr/>
        </p:nvPicPr>
        <p:blipFill>
          <a:blip r:embed="rId5">
            <a:alphaModFix/>
          </a:blip>
          <a:stretch>
            <a:fillRect/>
          </a:stretch>
        </p:blipFill>
        <p:spPr>
          <a:xfrm>
            <a:off x="2914587" y="1354800"/>
            <a:ext cx="1365625" cy="1584125"/>
          </a:xfrm>
          <a:prstGeom prst="rect">
            <a:avLst/>
          </a:prstGeom>
          <a:noFill/>
          <a:ln>
            <a:noFill/>
          </a:ln>
        </p:spPr>
      </p:pic>
      <p:pic>
        <p:nvPicPr>
          <p:cNvPr id="72" name="Google Shape;72;p14"/>
          <p:cNvPicPr preferRelativeResize="0"/>
          <p:nvPr/>
        </p:nvPicPr>
        <p:blipFill>
          <a:blip r:embed="rId6">
            <a:alphaModFix/>
          </a:blip>
          <a:stretch>
            <a:fillRect/>
          </a:stretch>
        </p:blipFill>
        <p:spPr>
          <a:xfrm>
            <a:off x="5439451" y="1344874"/>
            <a:ext cx="810033" cy="153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Citations</a:t>
            </a:r>
            <a:endParaRPr b="1">
              <a:solidFill>
                <a:schemeClr val="lt1"/>
              </a:solidFill>
              <a:latin typeface="Avenir"/>
              <a:ea typeface="Avenir"/>
              <a:cs typeface="Avenir"/>
              <a:sym typeface="Avenir"/>
            </a:endParaRPr>
          </a:p>
        </p:txBody>
      </p:sp>
      <p:sp>
        <p:nvSpPr>
          <p:cNvPr id="199" name="Google Shape;19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u="sng">
                <a:solidFill>
                  <a:schemeClr val="lt1"/>
                </a:solidFill>
                <a:latin typeface="Avenir"/>
                <a:ea typeface="Avenir"/>
                <a:cs typeface="Avenir"/>
                <a:sym typeface="Avenir"/>
                <a:hlinkClick r:id="rId3">
                  <a:extLst>
                    <a:ext uri="{A12FA001-AC4F-418D-AE19-62706E023703}">
                      <ahyp:hlinkClr val="tx"/>
                    </a:ext>
                  </a:extLst>
                </a:hlinkClick>
              </a:rPr>
              <a:t>https://www.awf.org/wildlife-conservation/hippopotamus?gclid=CjwKCAjwmK6IBhBqEiwAocMc8jOcRU4SBFW-MXWhvnMgbeVqTsWa8Evfk8U3kLX3Oh_AsvrDiLs-NRoCv8IQAvD_BwE</a:t>
            </a:r>
            <a:r>
              <a:rPr lang="en" sz="1500">
                <a:solidFill>
                  <a:schemeClr val="lt1"/>
                </a:solidFill>
                <a:latin typeface="Avenir"/>
                <a:ea typeface="Avenir"/>
                <a:cs typeface="Avenir"/>
                <a:sym typeface="Avenir"/>
              </a:rPr>
              <a:t>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u="sng">
                <a:solidFill>
                  <a:schemeClr val="lt1"/>
                </a:solidFill>
                <a:latin typeface="Avenir"/>
                <a:ea typeface="Avenir"/>
                <a:cs typeface="Avenir"/>
                <a:sym typeface="Avenir"/>
                <a:hlinkClick r:id="rId4">
                  <a:extLst>
                    <a:ext uri="{A12FA001-AC4F-418D-AE19-62706E023703}">
                      <ahyp:hlinkClr val="tx"/>
                    </a:ext>
                  </a:extLst>
                </a:hlinkClick>
              </a:rPr>
              <a:t>https://en.wikipedia.org/wiki/Wild_boar</a:t>
            </a:r>
            <a:r>
              <a:rPr lang="en" sz="1500">
                <a:solidFill>
                  <a:schemeClr val="lt1"/>
                </a:solidFill>
                <a:latin typeface="Avenir"/>
                <a:ea typeface="Avenir"/>
                <a:cs typeface="Avenir"/>
                <a:sym typeface="Avenir"/>
              </a:rPr>
              <a:t>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u="sng">
                <a:solidFill>
                  <a:schemeClr val="lt1"/>
                </a:solidFill>
                <a:latin typeface="Avenir"/>
                <a:ea typeface="Avenir"/>
                <a:cs typeface="Avenir"/>
                <a:sym typeface="Avenir"/>
                <a:hlinkClick r:id="rId5">
                  <a:extLst>
                    <a:ext uri="{A12FA001-AC4F-418D-AE19-62706E023703}">
                      <ahyp:hlinkClr val="tx"/>
                    </a:ext>
                  </a:extLst>
                </a:hlinkClick>
              </a:rPr>
              <a:t>https://kids.kiddle.co/Mysticeti</a:t>
            </a:r>
            <a:r>
              <a:rPr lang="en" sz="1500">
                <a:solidFill>
                  <a:schemeClr val="lt1"/>
                </a:solidFill>
                <a:latin typeface="Avenir"/>
                <a:ea typeface="Avenir"/>
                <a:cs typeface="Avenir"/>
                <a:sym typeface="Avenir"/>
              </a:rPr>
              <a:t> </a:t>
            </a:r>
            <a:endParaRPr sz="1500">
              <a:solidFill>
                <a:schemeClr val="lt1"/>
              </a:solidFill>
              <a:latin typeface="Avenir"/>
              <a:ea typeface="Avenir"/>
              <a:cs typeface="Avenir"/>
              <a:sym typeface="Avenir"/>
            </a:endParaRPr>
          </a:p>
          <a:p>
            <a:pPr indent="0" lvl="0" marL="0" rtl="0" algn="l">
              <a:spcBef>
                <a:spcPts val="1200"/>
              </a:spcBef>
              <a:spcAft>
                <a:spcPts val="0"/>
              </a:spcAft>
              <a:buNone/>
            </a:pPr>
            <a:r>
              <a:t/>
            </a:r>
            <a:endParaRPr sz="1300">
              <a:solidFill>
                <a:schemeClr val="lt1"/>
              </a:solidFill>
              <a:latin typeface="Avenir"/>
              <a:ea typeface="Avenir"/>
              <a:cs typeface="Avenir"/>
              <a:sym typeface="Avenir"/>
            </a:endParaRPr>
          </a:p>
          <a:p>
            <a:pPr indent="0" lvl="0" marL="0" rtl="0" algn="l">
              <a:spcBef>
                <a:spcPts val="1200"/>
              </a:spcBef>
              <a:spcAft>
                <a:spcPts val="1200"/>
              </a:spcAft>
              <a:buNone/>
            </a:pPr>
            <a:r>
              <a:t/>
            </a:r>
            <a:endParaRPr sz="1300">
              <a:solidFill>
                <a:schemeClr val="lt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Project Goals</a:t>
            </a:r>
            <a:endParaRPr b="1">
              <a:solidFill>
                <a:schemeClr val="lt1"/>
              </a:solidFill>
              <a:latin typeface="Avenir"/>
              <a:ea typeface="Avenir"/>
              <a:cs typeface="Avenir"/>
              <a:sym typeface="Avenir"/>
            </a:endParaRPr>
          </a:p>
        </p:txBody>
      </p:sp>
      <p:sp>
        <p:nvSpPr>
          <p:cNvPr id="78" name="Google Shape;78;p15"/>
          <p:cNvSpPr txBox="1"/>
          <p:nvPr>
            <p:ph idx="1" type="body"/>
          </p:nvPr>
        </p:nvSpPr>
        <p:spPr>
          <a:xfrm>
            <a:off x="311700" y="1152475"/>
            <a:ext cx="8520600" cy="168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Figure out which two animals of the three that we were given are most closely related through code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Collaborate with each other in an effective </a:t>
            </a:r>
            <a:r>
              <a:rPr lang="en" sz="1500">
                <a:solidFill>
                  <a:schemeClr val="lt1"/>
                </a:solidFill>
                <a:latin typeface="Avenir"/>
                <a:ea typeface="Avenir"/>
                <a:cs typeface="Avenir"/>
                <a:sym typeface="Avenir"/>
              </a:rPr>
              <a:t>manner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Develop our coding skills through this project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Attempt at least one of the coding challenges provided </a:t>
            </a:r>
            <a:endParaRPr sz="1500">
              <a:solidFill>
                <a:schemeClr val="lt1"/>
              </a:solidFill>
              <a:latin typeface="Avenir"/>
              <a:ea typeface="Avenir"/>
              <a:cs typeface="Avenir"/>
              <a:sym typeface="Avenir"/>
            </a:endParaRPr>
          </a:p>
        </p:txBody>
      </p:sp>
      <p:sp>
        <p:nvSpPr>
          <p:cNvPr id="79" name="Google Shape;79;p15"/>
          <p:cNvSpPr txBox="1"/>
          <p:nvPr>
            <p:ph type="title"/>
          </p:nvPr>
        </p:nvSpPr>
        <p:spPr>
          <a:xfrm>
            <a:off x="311700" y="2833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Why Code?</a:t>
            </a:r>
            <a:endParaRPr b="1">
              <a:solidFill>
                <a:schemeClr val="lt1"/>
              </a:solidFill>
              <a:latin typeface="Avenir"/>
              <a:ea typeface="Avenir"/>
              <a:cs typeface="Avenir"/>
              <a:sym typeface="Avenir"/>
            </a:endParaRPr>
          </a:p>
        </p:txBody>
      </p:sp>
      <p:sp>
        <p:nvSpPr>
          <p:cNvPr id="80" name="Google Shape;80;p15"/>
          <p:cNvSpPr txBox="1"/>
          <p:nvPr>
            <p:ph idx="1" type="body"/>
          </p:nvPr>
        </p:nvSpPr>
        <p:spPr>
          <a:xfrm>
            <a:off x="311700" y="3406375"/>
            <a:ext cx="8520600" cy="1429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Easier and more effective to present large amounts of information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Is a useful skill to have in the future because of technology's impact </a:t>
            </a:r>
            <a:endParaRPr sz="1500">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Introduction to the Animals: </a:t>
            </a:r>
            <a:r>
              <a:rPr b="1" lang="en">
                <a:solidFill>
                  <a:schemeClr val="lt1"/>
                </a:solidFill>
                <a:latin typeface="Avenir"/>
                <a:ea typeface="Avenir"/>
                <a:cs typeface="Avenir"/>
                <a:sym typeface="Avenir"/>
              </a:rPr>
              <a:t>Hippopotamus</a:t>
            </a:r>
            <a:r>
              <a:rPr b="1" lang="en">
                <a:solidFill>
                  <a:schemeClr val="lt1"/>
                </a:solidFill>
                <a:latin typeface="Avenir"/>
                <a:ea typeface="Avenir"/>
                <a:cs typeface="Avenir"/>
                <a:sym typeface="Avenir"/>
              </a:rPr>
              <a:t> </a:t>
            </a:r>
            <a:endParaRPr b="1">
              <a:solidFill>
                <a:schemeClr val="lt1"/>
              </a:solidFill>
              <a:latin typeface="Avenir"/>
              <a:ea typeface="Avenir"/>
              <a:cs typeface="Avenir"/>
              <a:sym typeface="Avenir"/>
            </a:endParaRPr>
          </a:p>
        </p:txBody>
      </p:sp>
      <p:sp>
        <p:nvSpPr>
          <p:cNvPr id="86" name="Google Shape;86;p16"/>
          <p:cNvSpPr txBox="1"/>
          <p:nvPr>
            <p:ph idx="1" type="body"/>
          </p:nvPr>
        </p:nvSpPr>
        <p:spPr>
          <a:xfrm>
            <a:off x="311700" y="1152475"/>
            <a:ext cx="3897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Semi-aquatic mammals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Found in areas with abundant water</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Live in Sub-Saharan Africa areas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Mostly feed on grass and </a:t>
            </a:r>
            <a:r>
              <a:rPr lang="en" sz="1500">
                <a:solidFill>
                  <a:schemeClr val="lt1"/>
                </a:solidFill>
                <a:latin typeface="Avenir"/>
                <a:ea typeface="Avenir"/>
                <a:cs typeface="Avenir"/>
                <a:sym typeface="Avenir"/>
              </a:rPr>
              <a:t>occasionally</a:t>
            </a:r>
            <a:r>
              <a:rPr lang="en" sz="1500">
                <a:solidFill>
                  <a:schemeClr val="lt1"/>
                </a:solidFill>
                <a:latin typeface="Avenir"/>
                <a:ea typeface="Avenir"/>
                <a:cs typeface="Avenir"/>
                <a:sym typeface="Avenir"/>
              </a:rPr>
              <a:t> fruits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Herds of 10-20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Live for around 40 years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Population of 125 - 148 thousand</a:t>
            </a:r>
            <a:endParaRPr sz="1500">
              <a:solidFill>
                <a:schemeClr val="lt1"/>
              </a:solidFill>
              <a:latin typeface="Avenir"/>
              <a:ea typeface="Avenir"/>
              <a:cs typeface="Avenir"/>
              <a:sym typeface="Avenir"/>
            </a:endParaRPr>
          </a:p>
        </p:txBody>
      </p:sp>
      <p:pic>
        <p:nvPicPr>
          <p:cNvPr id="87" name="Google Shape;87;p16"/>
          <p:cNvPicPr preferRelativeResize="0"/>
          <p:nvPr/>
        </p:nvPicPr>
        <p:blipFill>
          <a:blip r:embed="rId3">
            <a:alphaModFix/>
          </a:blip>
          <a:stretch>
            <a:fillRect/>
          </a:stretch>
        </p:blipFill>
        <p:spPr>
          <a:xfrm>
            <a:off x="5679200" y="1152475"/>
            <a:ext cx="2471791"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Introduction to the Animals: </a:t>
            </a:r>
            <a:r>
              <a:rPr b="1" lang="en">
                <a:solidFill>
                  <a:schemeClr val="lt1"/>
                </a:solidFill>
                <a:latin typeface="Avenir"/>
                <a:ea typeface="Avenir"/>
                <a:cs typeface="Avenir"/>
                <a:sym typeface="Avenir"/>
              </a:rPr>
              <a:t>Minke Whale  </a:t>
            </a:r>
            <a:endParaRPr b="1">
              <a:solidFill>
                <a:schemeClr val="lt1"/>
              </a:solidFill>
              <a:latin typeface="Avenir"/>
              <a:ea typeface="Avenir"/>
              <a:cs typeface="Avenir"/>
              <a:sym typeface="Avenir"/>
            </a:endParaRPr>
          </a:p>
          <a:p>
            <a:pPr indent="0" lvl="0" marL="0" rtl="0" algn="l">
              <a:spcBef>
                <a:spcPts val="0"/>
              </a:spcBef>
              <a:spcAft>
                <a:spcPts val="0"/>
              </a:spcAft>
              <a:buNone/>
            </a:pPr>
            <a:r>
              <a:t/>
            </a:r>
            <a:endParaRPr b="1">
              <a:solidFill>
                <a:schemeClr val="lt1"/>
              </a:solidFill>
              <a:latin typeface="Avenir"/>
              <a:ea typeface="Avenir"/>
              <a:cs typeface="Avenir"/>
              <a:sym typeface="Avenir"/>
            </a:endParaRPr>
          </a:p>
        </p:txBody>
      </p:sp>
      <p:sp>
        <p:nvSpPr>
          <p:cNvPr id="93" name="Google Shape;93;p17"/>
          <p:cNvSpPr txBox="1"/>
          <p:nvPr>
            <p:ph idx="1" type="body"/>
          </p:nvPr>
        </p:nvSpPr>
        <p:spPr>
          <a:xfrm>
            <a:off x="4200350" y="1111425"/>
            <a:ext cx="47595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Typically found in the Northern Hemisphere, and throughout the northern atlantic and pacific oceans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Eat </a:t>
            </a:r>
            <a:r>
              <a:rPr lang="en" sz="1500">
                <a:solidFill>
                  <a:schemeClr val="lt1"/>
                </a:solidFill>
                <a:latin typeface="Avenir"/>
                <a:ea typeface="Avenir"/>
                <a:cs typeface="Avenir"/>
                <a:sym typeface="Avenir"/>
              </a:rPr>
              <a:t>crustaceans</a:t>
            </a:r>
            <a:r>
              <a:rPr lang="en" sz="1500">
                <a:solidFill>
                  <a:schemeClr val="lt1"/>
                </a:solidFill>
                <a:latin typeface="Avenir"/>
                <a:ea typeface="Avenir"/>
                <a:cs typeface="Avenir"/>
                <a:sym typeface="Avenir"/>
              </a:rPr>
              <a:t>, plankton, and small schooling fish, sand eels, etc.</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Two main species of Minke Whales: common minke whale and the antarctic minke whale</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Population: around 500,000.</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Migrate seasonally, to the poles (during the spring) and towards the tropics (for fall and winter)</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Consumed by Killer Whales </a:t>
            </a:r>
            <a:endParaRPr sz="1500">
              <a:solidFill>
                <a:schemeClr val="lt1"/>
              </a:solidFill>
              <a:latin typeface="Avenir"/>
              <a:ea typeface="Avenir"/>
              <a:cs typeface="Avenir"/>
              <a:sym typeface="Avenir"/>
            </a:endParaRPr>
          </a:p>
          <a:p>
            <a:pPr indent="0" lvl="0" marL="0" rtl="0" algn="l">
              <a:spcBef>
                <a:spcPts val="1200"/>
              </a:spcBef>
              <a:spcAft>
                <a:spcPts val="1200"/>
              </a:spcAft>
              <a:buNone/>
            </a:pPr>
            <a:r>
              <a:t/>
            </a:r>
            <a:endParaRPr sz="1000">
              <a:solidFill>
                <a:schemeClr val="lt1"/>
              </a:solidFill>
              <a:latin typeface="Avenir"/>
              <a:ea typeface="Avenir"/>
              <a:cs typeface="Avenir"/>
              <a:sym typeface="Avenir"/>
            </a:endParaRPr>
          </a:p>
        </p:txBody>
      </p:sp>
      <p:pic>
        <p:nvPicPr>
          <p:cNvPr id="94" name="Google Shape;94;p17"/>
          <p:cNvPicPr preferRelativeResize="0"/>
          <p:nvPr/>
        </p:nvPicPr>
        <p:blipFill>
          <a:blip r:embed="rId3">
            <a:alphaModFix/>
          </a:blip>
          <a:stretch>
            <a:fillRect/>
          </a:stretch>
        </p:blipFill>
        <p:spPr>
          <a:xfrm>
            <a:off x="311700" y="1357654"/>
            <a:ext cx="3743550" cy="29239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Introduction to the Animals: Wild Boar</a:t>
            </a:r>
            <a:endParaRPr b="1">
              <a:solidFill>
                <a:schemeClr val="lt1"/>
              </a:solidFill>
              <a:latin typeface="Avenir"/>
              <a:ea typeface="Avenir"/>
              <a:cs typeface="Avenir"/>
              <a:sym typeface="Avenir"/>
            </a:endParaRPr>
          </a:p>
        </p:txBody>
      </p:sp>
      <p:sp>
        <p:nvSpPr>
          <p:cNvPr id="100" name="Google Shape;100;p18"/>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A suid native to Eurasia and North Africa</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One of the widest-ranging mammals in the world</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The ancestor of most </a:t>
            </a:r>
            <a:r>
              <a:rPr lang="en" sz="1500">
                <a:solidFill>
                  <a:schemeClr val="lt1"/>
                </a:solidFill>
                <a:latin typeface="Avenir"/>
                <a:ea typeface="Avenir"/>
                <a:cs typeface="Avenir"/>
                <a:sym typeface="Avenir"/>
              </a:rPr>
              <a:t>domestic</a:t>
            </a:r>
            <a:r>
              <a:rPr lang="en" sz="1500">
                <a:solidFill>
                  <a:schemeClr val="lt1"/>
                </a:solidFill>
                <a:latin typeface="Avenir"/>
                <a:ea typeface="Avenir"/>
                <a:cs typeface="Avenir"/>
                <a:sym typeface="Avenir"/>
              </a:rPr>
              <a:t> pig breeds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As of 2005, 16 subspecies of wild boar have been recognized.</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a:t>
            </a:r>
            <a:r>
              <a:rPr lang="en" sz="1500">
                <a:solidFill>
                  <a:schemeClr val="lt1"/>
                </a:solidFill>
                <a:latin typeface="Avenir"/>
                <a:ea typeface="Avenir"/>
                <a:cs typeface="Avenir"/>
                <a:sym typeface="Avenir"/>
              </a:rPr>
              <a:t>opulation</a:t>
            </a:r>
            <a:r>
              <a:rPr lang="en" sz="1500">
                <a:solidFill>
                  <a:schemeClr val="lt1"/>
                </a:solidFill>
                <a:latin typeface="Avenir"/>
                <a:ea typeface="Avenir"/>
                <a:cs typeface="Avenir"/>
                <a:sym typeface="Avenir"/>
              </a:rPr>
              <a:t> of about 6 million</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Omnivorous </a:t>
            </a:r>
            <a:endParaRPr sz="1500">
              <a:solidFill>
                <a:schemeClr val="lt1"/>
              </a:solidFill>
              <a:latin typeface="Avenir"/>
              <a:ea typeface="Avenir"/>
              <a:cs typeface="Avenir"/>
              <a:sym typeface="Avenir"/>
            </a:endParaRPr>
          </a:p>
        </p:txBody>
      </p:sp>
      <p:pic>
        <p:nvPicPr>
          <p:cNvPr id="101" name="Google Shape;101;p18"/>
          <p:cNvPicPr preferRelativeResize="0"/>
          <p:nvPr/>
        </p:nvPicPr>
        <p:blipFill>
          <a:blip r:embed="rId3">
            <a:alphaModFix/>
          </a:blip>
          <a:stretch>
            <a:fillRect/>
          </a:stretch>
        </p:blipFill>
        <p:spPr>
          <a:xfrm>
            <a:off x="5883775" y="1017725"/>
            <a:ext cx="2546694" cy="3820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Hypothesis</a:t>
            </a:r>
            <a:endParaRPr b="1">
              <a:solidFill>
                <a:schemeClr val="lt1"/>
              </a:solidFill>
              <a:latin typeface="Avenir"/>
              <a:ea typeface="Avenir"/>
              <a:cs typeface="Avenir"/>
              <a:sym typeface="Avenir"/>
            </a:endParaRPr>
          </a:p>
        </p:txBody>
      </p:sp>
      <p:sp>
        <p:nvSpPr>
          <p:cNvPr id="107" name="Google Shape;107;p19"/>
          <p:cNvSpPr txBox="1"/>
          <p:nvPr>
            <p:ph idx="1" type="body"/>
          </p:nvPr>
        </p:nvSpPr>
        <p:spPr>
          <a:xfrm>
            <a:off x="311700" y="1131950"/>
            <a:ext cx="8520600" cy="161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lt1"/>
                </a:solidFill>
                <a:latin typeface="Avenir"/>
                <a:ea typeface="Avenir"/>
                <a:cs typeface="Avenir"/>
                <a:sym typeface="Avenir"/>
              </a:rPr>
              <a:t>Our hypothesis was that the Hippopotamus and the Minke Whale are the two most closely related </a:t>
            </a:r>
            <a:r>
              <a:rPr lang="en" sz="1500">
                <a:solidFill>
                  <a:schemeClr val="lt1"/>
                </a:solidFill>
                <a:latin typeface="Avenir"/>
                <a:ea typeface="Avenir"/>
                <a:cs typeface="Avenir"/>
                <a:sym typeface="Avenir"/>
              </a:rPr>
              <a:t>species. Our reasons for this hypothesis were:</a:t>
            </a:r>
            <a:endParaRPr sz="1500">
              <a:solidFill>
                <a:schemeClr val="lt1"/>
              </a:solidFill>
              <a:latin typeface="Avenir"/>
              <a:ea typeface="Avenir"/>
              <a:cs typeface="Avenir"/>
              <a:sym typeface="Avenir"/>
            </a:endParaRPr>
          </a:p>
          <a:p>
            <a:pPr indent="-323850" lvl="0" marL="457200" rtl="0" algn="l">
              <a:spcBef>
                <a:spcPts val="1200"/>
              </a:spcBef>
              <a:spcAft>
                <a:spcPts val="0"/>
              </a:spcAft>
              <a:buClr>
                <a:schemeClr val="lt1"/>
              </a:buClr>
              <a:buSzPts val="1500"/>
              <a:buFont typeface="Avenir"/>
              <a:buChar char="●"/>
            </a:pPr>
            <a:r>
              <a:rPr lang="en" sz="1500">
                <a:solidFill>
                  <a:schemeClr val="lt1"/>
                </a:solidFill>
                <a:latin typeface="Avenir"/>
                <a:ea typeface="Avenir"/>
                <a:cs typeface="Avenir"/>
                <a:sym typeface="Avenir"/>
              </a:rPr>
              <a:t>Both the Hippo and the Whale are amphibious animals</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Neither the Hippo or Whale have fur all over as the Wild Boar does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The Hippo and Whale are more similar in size than the Wild Boar is to either of them</a:t>
            </a:r>
            <a:endParaRPr sz="1500">
              <a:solidFill>
                <a:schemeClr val="lt1"/>
              </a:solidFill>
              <a:latin typeface="Avenir"/>
              <a:ea typeface="Avenir"/>
              <a:cs typeface="Avenir"/>
              <a:sym typeface="Avenir"/>
            </a:endParaRPr>
          </a:p>
        </p:txBody>
      </p:sp>
      <p:sp>
        <p:nvSpPr>
          <p:cNvPr id="108" name="Google Shape;108;p19"/>
          <p:cNvSpPr txBox="1"/>
          <p:nvPr>
            <p:ph type="title"/>
          </p:nvPr>
        </p:nvSpPr>
        <p:spPr>
          <a:xfrm>
            <a:off x="198775" y="2751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Introduction to the Gene</a:t>
            </a:r>
            <a:endParaRPr b="1">
              <a:solidFill>
                <a:schemeClr val="lt1"/>
              </a:solidFill>
              <a:latin typeface="Avenir"/>
              <a:ea typeface="Avenir"/>
              <a:cs typeface="Avenir"/>
              <a:sym typeface="Avenir"/>
            </a:endParaRPr>
          </a:p>
        </p:txBody>
      </p:sp>
      <p:sp>
        <p:nvSpPr>
          <p:cNvPr id="109" name="Google Shape;109;p19"/>
          <p:cNvSpPr txBox="1"/>
          <p:nvPr>
            <p:ph idx="1" type="body"/>
          </p:nvPr>
        </p:nvSpPr>
        <p:spPr>
          <a:xfrm>
            <a:off x="311700" y="3398200"/>
            <a:ext cx="7901400" cy="1170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lt1"/>
                </a:solidFill>
                <a:latin typeface="Avenir"/>
                <a:ea typeface="Avenir"/>
                <a:cs typeface="Avenir"/>
                <a:sym typeface="Avenir"/>
              </a:rPr>
              <a:t>The genes that we were comparing were DNA sequences of the hippopotamus, the minke whale, and the wild boar. The reason why we chose to compare DNA rather than RNA or proteins is to ensure maximum differences are shown. </a:t>
            </a:r>
            <a:endParaRPr sz="1500">
              <a:solidFill>
                <a:schemeClr val="lt1"/>
              </a:solidFill>
              <a:latin typeface="Avenir"/>
              <a:ea typeface="Avenir"/>
              <a:cs typeface="Avenir"/>
              <a:sym typeface="Aveni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Before Starting the Comparisons</a:t>
            </a:r>
            <a:endParaRPr b="1">
              <a:solidFill>
                <a:schemeClr val="lt1"/>
              </a:solidFill>
              <a:latin typeface="Avenir"/>
              <a:ea typeface="Avenir"/>
              <a:cs typeface="Avenir"/>
              <a:sym typeface="Avenir"/>
            </a:endParaRPr>
          </a:p>
        </p:txBody>
      </p:sp>
      <p:pic>
        <p:nvPicPr>
          <p:cNvPr id="115" name="Google Shape;115;p20"/>
          <p:cNvPicPr preferRelativeResize="0"/>
          <p:nvPr/>
        </p:nvPicPr>
        <p:blipFill>
          <a:blip r:embed="rId3">
            <a:alphaModFix/>
          </a:blip>
          <a:stretch>
            <a:fillRect/>
          </a:stretch>
        </p:blipFill>
        <p:spPr>
          <a:xfrm>
            <a:off x="144025" y="1691025"/>
            <a:ext cx="6334125" cy="1638300"/>
          </a:xfrm>
          <a:prstGeom prst="rect">
            <a:avLst/>
          </a:prstGeom>
          <a:noFill/>
          <a:ln>
            <a:noFill/>
          </a:ln>
        </p:spPr>
      </p:pic>
      <p:sp>
        <p:nvSpPr>
          <p:cNvPr id="116" name="Google Shape;116;p20"/>
          <p:cNvSpPr txBox="1"/>
          <p:nvPr>
            <p:ph idx="1" type="body"/>
          </p:nvPr>
        </p:nvSpPr>
        <p:spPr>
          <a:xfrm>
            <a:off x="311700" y="3891000"/>
            <a:ext cx="6115200" cy="944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latin typeface="Avenir"/>
                <a:ea typeface="Avenir"/>
                <a:cs typeface="Avenir"/>
                <a:sym typeface="Avenir"/>
              </a:rPr>
              <a:t> We mounted our drive and assigned out txt files to variables. We also printed out the length of the variables to help us with percent similarity later on.</a:t>
            </a:r>
            <a:endParaRPr sz="1500">
              <a:solidFill>
                <a:schemeClr val="lt1"/>
              </a:solidFill>
              <a:latin typeface="Avenir"/>
              <a:ea typeface="Avenir"/>
              <a:cs typeface="Avenir"/>
              <a:sym typeface="Avenir"/>
            </a:endParaRPr>
          </a:p>
        </p:txBody>
      </p:sp>
      <p:pic>
        <p:nvPicPr>
          <p:cNvPr id="117" name="Google Shape;117;p20"/>
          <p:cNvPicPr preferRelativeResize="0"/>
          <p:nvPr/>
        </p:nvPicPr>
        <p:blipFill>
          <a:blip r:embed="rId4">
            <a:alphaModFix/>
          </a:blip>
          <a:stretch>
            <a:fillRect/>
          </a:stretch>
        </p:blipFill>
        <p:spPr>
          <a:xfrm>
            <a:off x="6662725" y="1781963"/>
            <a:ext cx="2241450" cy="1456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5394"/>
        </a:soli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Avenir"/>
                <a:ea typeface="Avenir"/>
                <a:cs typeface="Avenir"/>
                <a:sym typeface="Avenir"/>
              </a:rPr>
              <a:t>Hippo &amp; Whale Code</a:t>
            </a:r>
            <a:endParaRPr b="1">
              <a:solidFill>
                <a:schemeClr val="lt1"/>
              </a:solidFill>
              <a:latin typeface="Avenir"/>
              <a:ea typeface="Avenir"/>
              <a:cs typeface="Avenir"/>
              <a:sym typeface="Avenir"/>
            </a:endParaRPr>
          </a:p>
        </p:txBody>
      </p:sp>
      <p:sp>
        <p:nvSpPr>
          <p:cNvPr id="123" name="Google Shape;123;p21"/>
          <p:cNvSpPr txBox="1"/>
          <p:nvPr>
            <p:ph idx="1" type="body"/>
          </p:nvPr>
        </p:nvSpPr>
        <p:spPr>
          <a:xfrm>
            <a:off x="311700" y="1385975"/>
            <a:ext cx="3702000" cy="3183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Python features used: for-loop, if statement, enumerate </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Variables used: differences1, similarities1, a1, b1, totalSimilarities1</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135 differences between the DNA</a:t>
            </a:r>
            <a:endParaRPr sz="1500">
              <a:solidFill>
                <a:schemeClr val="lt1"/>
              </a:solidFill>
              <a:latin typeface="Avenir"/>
              <a:ea typeface="Avenir"/>
              <a:cs typeface="Avenir"/>
              <a:sym typeface="Avenir"/>
            </a:endParaRPr>
          </a:p>
          <a:p>
            <a:pPr indent="-323850" lvl="0" marL="457200" rtl="0" algn="l">
              <a:spcBef>
                <a:spcPts val="0"/>
              </a:spcBef>
              <a:spcAft>
                <a:spcPts val="0"/>
              </a:spcAft>
              <a:buClr>
                <a:schemeClr val="lt1"/>
              </a:buClr>
              <a:buSzPts val="1500"/>
              <a:buFont typeface="Avenir"/>
              <a:buChar char="●"/>
            </a:pPr>
            <a:r>
              <a:rPr lang="en" sz="1500">
                <a:solidFill>
                  <a:schemeClr val="lt1"/>
                </a:solidFill>
                <a:latin typeface="Avenir"/>
                <a:ea typeface="Avenir"/>
                <a:cs typeface="Avenir"/>
                <a:sym typeface="Avenir"/>
              </a:rPr>
              <a:t>~52% similar </a:t>
            </a:r>
            <a:endParaRPr sz="1500">
              <a:solidFill>
                <a:schemeClr val="lt1"/>
              </a:solidFill>
              <a:latin typeface="Avenir"/>
              <a:ea typeface="Avenir"/>
              <a:cs typeface="Avenir"/>
              <a:sym typeface="Avenir"/>
            </a:endParaRPr>
          </a:p>
        </p:txBody>
      </p:sp>
      <p:pic>
        <p:nvPicPr>
          <p:cNvPr id="124" name="Google Shape;124;p21"/>
          <p:cNvPicPr preferRelativeResize="0"/>
          <p:nvPr/>
        </p:nvPicPr>
        <p:blipFill>
          <a:blip r:embed="rId3">
            <a:alphaModFix/>
          </a:blip>
          <a:stretch>
            <a:fillRect/>
          </a:stretch>
        </p:blipFill>
        <p:spPr>
          <a:xfrm>
            <a:off x="4166100" y="1170125"/>
            <a:ext cx="4825501" cy="31223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